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2"/>
    <p:sldId id="1009" r:id="rId3"/>
    <p:sldId id="1020" r:id="rId4"/>
    <p:sldId id="1021" r:id="rId5"/>
    <p:sldId id="1022" r:id="rId6"/>
    <p:sldId id="1024" r:id="rId7"/>
    <p:sldId id="1025" r:id="rId8"/>
    <p:sldId id="1023" r:id="rId9"/>
    <p:sldId id="1011" r:id="rId10"/>
    <p:sldId id="1012" r:id="rId11"/>
    <p:sldId id="1026" r:id="rId12"/>
    <p:sldId id="1013" r:id="rId13"/>
    <p:sldId id="1032" r:id="rId14"/>
    <p:sldId id="1014" r:id="rId15"/>
    <p:sldId id="1016" r:id="rId16"/>
    <p:sldId id="1017" r:id="rId17"/>
    <p:sldId id="1018" r:id="rId18"/>
    <p:sldId id="1019" r:id="rId19"/>
    <p:sldId id="1028" r:id="rId20"/>
    <p:sldId id="1029" r:id="rId21"/>
    <p:sldId id="1033" r:id="rId22"/>
    <p:sldId id="1030" r:id="rId2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7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Unit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He can’t see.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61832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572193"/>
              </p:ext>
            </p:extLst>
          </p:nvPr>
        </p:nvGraphicFramePr>
        <p:xfrm>
          <a:off x="360854" y="2780928"/>
          <a:ext cx="11485848" cy="2952328"/>
        </p:xfrm>
        <a:graphic>
          <a:graphicData uri="http://schemas.openxmlformats.org/drawingml/2006/table">
            <a:tbl>
              <a:tblPr firstRow="1" firstCol="1" bandRow="1"/>
              <a:tblGrid>
                <a:gridCol w="1701904">
                  <a:extLst>
                    <a:ext uri="{9D8B030D-6E8A-4147-A177-3AD203B41FA5}">
                      <a16:colId xmlns:a16="http://schemas.microsoft.com/office/drawing/2014/main" val="4088345828"/>
                    </a:ext>
                  </a:extLst>
                </a:gridCol>
                <a:gridCol w="4041020">
                  <a:extLst>
                    <a:ext uri="{9D8B030D-6E8A-4147-A177-3AD203B41FA5}">
                      <a16:colId xmlns:a16="http://schemas.microsoft.com/office/drawing/2014/main" val="3736361005"/>
                    </a:ext>
                  </a:extLst>
                </a:gridCol>
                <a:gridCol w="1935644">
                  <a:extLst>
                    <a:ext uri="{9D8B030D-6E8A-4147-A177-3AD203B41FA5}">
                      <a16:colId xmlns:a16="http://schemas.microsoft.com/office/drawing/2014/main" val="214625477"/>
                    </a:ext>
                  </a:extLst>
                </a:gridCol>
                <a:gridCol w="3807280">
                  <a:extLst>
                    <a:ext uri="{9D8B030D-6E8A-4147-A177-3AD203B41FA5}">
                      <a16:colId xmlns:a16="http://schemas.microsoft.com/office/drawing/2014/main" val="1854648693"/>
                    </a:ext>
                  </a:extLst>
                </a:gridCol>
              </a:tblGrid>
              <a:tr h="14401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spc="-100" baseline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robot can 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it can’t 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2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spc="-100" baseline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robot can 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it can’t 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6781422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3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 spc="-100" baseline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robot can 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it can’t 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altLang="zh-CN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en-US" sz="2600" spc="-100" baseline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4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spc="-100" baseline="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 spc="-100" baseline="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robot can </a:t>
                      </a:r>
                      <a:r>
                        <a:rPr lang="en-US" sz="26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en-US" sz="2600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 it can’t </a:t>
                      </a:r>
                      <a:r>
                        <a:rPr lang="en-US" sz="26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en-US" sz="2600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5329"/>
                  </a:ext>
                </a:extLst>
              </a:tr>
            </a:tbl>
          </a:graphicData>
        </a:graphic>
      </p:graphicFrame>
      <p:pic>
        <p:nvPicPr>
          <p:cNvPr id="4" name="gyy108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20076" y="2807847"/>
            <a:ext cx="946996" cy="1049838"/>
          </a:xfrm>
          <a:prstGeom prst="rect">
            <a:avLst/>
          </a:prstGeom>
        </p:spPr>
      </p:pic>
      <p:pic>
        <p:nvPicPr>
          <p:cNvPr id="5" name="gyy110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4285394"/>
            <a:ext cx="972466" cy="1015813"/>
          </a:xfrm>
          <a:prstGeom prst="rect">
            <a:avLst/>
          </a:prstGeom>
        </p:spPr>
      </p:pic>
      <p:pic>
        <p:nvPicPr>
          <p:cNvPr id="6" name="gyy109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6472498" y="2807847"/>
            <a:ext cx="1075582" cy="1073590"/>
          </a:xfrm>
          <a:prstGeom prst="rect">
            <a:avLst/>
          </a:prstGeom>
        </p:spPr>
      </p:pic>
      <p:pic>
        <p:nvPicPr>
          <p:cNvPr id="7" name="gyy111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6597023" y="4241465"/>
            <a:ext cx="943576" cy="1160629"/>
          </a:xfrm>
          <a:prstGeom prst="rect">
            <a:avLst/>
          </a:prstGeom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885039"/>
              </p:ext>
            </p:extLst>
          </p:nvPr>
        </p:nvGraphicFramePr>
        <p:xfrm>
          <a:off x="360854" y="836712"/>
          <a:ext cx="11485847" cy="1803389"/>
        </p:xfrm>
        <a:graphic>
          <a:graphicData uri="http://schemas.openxmlformats.org/drawingml/2006/table">
            <a:tbl>
              <a:tblPr firstRow="1" firstCol="1" bandRow="1"/>
              <a:tblGrid>
                <a:gridCol w="11485847">
                  <a:extLst>
                    <a:ext uri="{9D8B030D-6E8A-4147-A177-3AD203B41FA5}">
                      <a16:colId xmlns:a16="http://schemas.microsoft.com/office/drawing/2014/main" val="4114275993"/>
                    </a:ext>
                  </a:extLst>
                </a:gridCol>
              </a:tblGrid>
              <a:tr h="18033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  <a:tab pos="5830888" algn="l"/>
                          <a:tab pos="8789988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swim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run fast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football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 housework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  <a:tab pos="5830888" algn="l"/>
                          <a:tab pos="8789988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carry heavy bags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sit down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en-US" sz="26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 homework</a:t>
                      </a:r>
                      <a:r>
                        <a:rPr lang="zh-CN" sz="26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600" spc="-100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  <a:tab pos="5830888" algn="l"/>
                          <a:tab pos="8789988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make juice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cook food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5499836"/>
                  </a:ext>
                </a:extLst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4439022" y="3004080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E</a:t>
            </a:r>
            <a:endParaRPr lang="zh-CN" altLang="en-US" sz="2600"/>
          </a:p>
        </p:txBody>
      </p:sp>
      <p:sp>
        <p:nvSpPr>
          <p:cNvPr id="11" name="矩形 10"/>
          <p:cNvSpPr/>
          <p:nvPr/>
        </p:nvSpPr>
        <p:spPr>
          <a:xfrm>
            <a:off x="2942412" y="3596075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12" name="矩形 11"/>
          <p:cNvSpPr/>
          <p:nvPr/>
        </p:nvSpPr>
        <p:spPr>
          <a:xfrm>
            <a:off x="10324832" y="3013564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13" name="矩形 12"/>
          <p:cNvSpPr/>
          <p:nvPr/>
        </p:nvSpPr>
        <p:spPr>
          <a:xfrm>
            <a:off x="8831510" y="3584629"/>
            <a:ext cx="4443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H</a:t>
            </a:r>
            <a:endParaRPr lang="zh-CN" altLang="en-US" sz="2600"/>
          </a:p>
        </p:txBody>
      </p:sp>
      <p:sp>
        <p:nvSpPr>
          <p:cNvPr id="14" name="矩形 13"/>
          <p:cNvSpPr/>
          <p:nvPr/>
        </p:nvSpPr>
        <p:spPr>
          <a:xfrm>
            <a:off x="4361388" y="4465977"/>
            <a:ext cx="73129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 C</a:t>
            </a:r>
            <a:endParaRPr lang="zh-CN" altLang="en-US" sz="2600" dirty="0"/>
          </a:p>
        </p:txBody>
      </p:sp>
      <p:sp>
        <p:nvSpPr>
          <p:cNvPr id="15" name="矩形 14"/>
          <p:cNvSpPr/>
          <p:nvPr/>
        </p:nvSpPr>
        <p:spPr>
          <a:xfrm>
            <a:off x="3012436" y="5054985"/>
            <a:ext cx="4443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G</a:t>
            </a:r>
            <a:endParaRPr lang="zh-CN" altLang="en-US" sz="2600" dirty="0"/>
          </a:p>
        </p:txBody>
      </p:sp>
      <p:sp>
        <p:nvSpPr>
          <p:cNvPr id="16" name="矩形 15"/>
          <p:cNvSpPr/>
          <p:nvPr/>
        </p:nvSpPr>
        <p:spPr>
          <a:xfrm>
            <a:off x="10280296" y="4483229"/>
            <a:ext cx="56457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J I</a:t>
            </a:r>
            <a:endParaRPr lang="zh-CN" altLang="en-US" sz="2600" dirty="0"/>
          </a:p>
        </p:txBody>
      </p:sp>
      <p:sp>
        <p:nvSpPr>
          <p:cNvPr id="17" name="矩形 16"/>
          <p:cNvSpPr/>
          <p:nvPr/>
        </p:nvSpPr>
        <p:spPr>
          <a:xfrm>
            <a:off x="9067786" y="5096797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 smtClean="0"/>
              <a:t>F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、从方框中选出与下列句子相符的一项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将序号填入括号内。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man can’t hear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man can’t see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kind of food, not an animal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person whose job is to put out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扑灭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fire and save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拯救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pc="-1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pc="-1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or she introduces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content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 TV show</a:t>
            </a:r>
            <a:r>
              <a:rPr lang="en-US" altLang="zh-CN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412776"/>
            <a:ext cx="11567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blind 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presenter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firefighter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deaf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hot dog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478582" y="1412776"/>
            <a:ext cx="11161240" cy="64807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3760" y="21514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3760" y="27549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4598" y="337760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4598" y="408026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1887" y="54055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47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4431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help 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48627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lots of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9" y="1117917"/>
            <a:ext cx="6677762" cy="7096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99798" y="25919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69978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本题考查词组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的区别与用法。此处要填副词，修饰前面的动词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可以作为副词使用，而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后面要加名词。故选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3885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week, there _________a fire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8960" y="10969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18761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是名词单数，谓语动词也要用单数形式。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week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是一般过去时的时间状语，动词要用过去式。故选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6946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man is 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can’t see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231005" algn="l"/>
                <a:tab pos="693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deaf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blind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strong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2386" y="37042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86916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由下句可知，他是盲人，他看不见。故选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86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TV show _________dogs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931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8798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有一个关于狗的电视节目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是介词，表示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444" y="328498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zh-CN" altLang="zh-CN" spc="-100" smtClean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animals has six legs? </a:t>
            </a:r>
            <a:endParaRPr lang="zh-CN" altLang="zh-CN" sz="1050" spc="-1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8638" eaLnBrk="1" hangingPunct="0">
              <a:spcAft>
                <a:spcPts val="0"/>
              </a:spcAft>
              <a:tabLst>
                <a:tab pos="4231005" algn="l"/>
                <a:tab pos="693102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crab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butterfly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frog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34251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444" y="460557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本题考查动物知识。螃蟹有八条腿，青蛙有四条腿，蝴蝶有六条腿。故选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3352376"/>
            <a:ext cx="3052961" cy="61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6417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四、给下列句子选择合适的答语。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animals can’t jump?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swim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you?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carry the desk?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Snakes can’t jump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have a dog?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Xiaoyong can carry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that fish fly?	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swim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helped the man?	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kind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9025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1468" y="251315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1468" y="315954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3850" y="37819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3012" y="44599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3850" y="506949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9156"/>
            <a:ext cx="11485848" cy="483209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都遇到了困难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请从方框中选择合适的人帮助他们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将选项填在对应的括号内。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dist"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pc="-1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pc="-1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is a cute girl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she is only ten months old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can’t walk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387295"/>
              </p:ext>
            </p:extLst>
          </p:nvPr>
        </p:nvGraphicFramePr>
        <p:xfrm>
          <a:off x="360854" y="2215892"/>
          <a:ext cx="11485848" cy="2573704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3638607659"/>
                    </a:ext>
                  </a:extLst>
                </a:gridCol>
              </a:tblGrid>
              <a:tr h="257370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teacher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 can teach people to learn Braille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盲文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De is a 32-year-old woman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likes kids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can teach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教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 to walk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Wang is a nurse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is very kind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likes to help the patients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病人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09058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62386" y="49422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6654" y="938100"/>
            <a:ext cx="3796785" cy="5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5627"/>
            <a:ext cx="11485848" cy="2031325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1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Brown is blind</a:t>
            </a:r>
            <a:r>
              <a:rPr lang="en-US" altLang="zh-CN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can’t see</a:t>
            </a:r>
            <a:r>
              <a:rPr lang="en-US" altLang="zh-CN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she wants to read books</a:t>
            </a:r>
            <a:r>
              <a:rPr lang="en-US" altLang="zh-CN" spc="-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had a cold yesterday, and he has got a fever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is in the hospital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he is thirsty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225104"/>
              </p:ext>
            </p:extLst>
          </p:nvPr>
        </p:nvGraphicFramePr>
        <p:xfrm>
          <a:off x="478582" y="3027013"/>
          <a:ext cx="11233248" cy="2562227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3638607659"/>
                    </a:ext>
                  </a:extLst>
                </a:gridCol>
              </a:tblGrid>
              <a:tr h="256222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is a teacher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 can teach people to learn Braille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盲文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De is a 32-year-old woman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likes kids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can teach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教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 to walk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Wang is a nurse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is very kind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likes to help the patients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病人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09058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53082" y="10837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0686" y="171967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3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01313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big police dog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name is Jack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Police dogs are very clever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Sunday afternoon, I take Jack for a long walk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likes long walks very much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自主探究提优-通.EPS" descr="id:21474932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5" y="1586789"/>
            <a:ext cx="8326640" cy="690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5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Sunday afternoon, a young man came to visit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stayed for a long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talked and talked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it was time for me to take Jack for a walk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visitor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来访者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still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became very 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walked around the room many times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好多次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then he sat down in front of the visitor and looked at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visitor paid no attention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没有注意到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Jack, and he went on talking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 Jack got angry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生气的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went out of the room and came back a few minutes later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sat down again in front of the visitor, but this time he had the visitor’s cap in his mouth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81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567" y="1525654"/>
            <a:ext cx="11524280" cy="53594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201398"/>
              </p:ext>
            </p:extLst>
          </p:nvPr>
        </p:nvGraphicFramePr>
        <p:xfrm>
          <a:off x="331566" y="2054737"/>
          <a:ext cx="11524279" cy="2742415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7424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ff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ee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isit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17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570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is a big and clever dog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visitor didn’t pay attention to Jack at first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5134" y="18975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399379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由短文第一段第一句可知，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我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有一只很大的警犬；由短文第一段第三句可知，警犬们都很聪明。故本题正确。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8354" y="38102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4280437"/>
            <a:ext cx="114858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由短文第二段倒数第四句可知，来访者起初没有注意到</a:t>
            </a:r>
            <a:r>
              <a:rPr lang="en-US" altLang="zh-CN">
                <a:cs typeface="Times New Roman" panose="02020603050405020304" pitchFamily="18" charset="0"/>
              </a:rPr>
              <a:t>Jack,</a:t>
            </a:r>
            <a:r>
              <a:rPr lang="zh-CN" altLang="zh-CN">
                <a:cs typeface="Times New Roman" panose="02020603050405020304" pitchFamily="18" charset="0"/>
              </a:rPr>
              <a:t>而是继续聊天。故本题正确。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04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6568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went out of the room and came back with a cap on his 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41049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1811" y="293371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由短文最后一句可知，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把来访者的帽子叼在嘴里，而不是放在头上。故本题错误。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56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根据短文内容填空。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is a big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very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likes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Sunday afternoon, a young man came to visit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 long time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 was worried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front of the visitor when it was time for me to take him for a walk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70870" y="2408689"/>
            <a:ext cx="2178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police </a:t>
            </a:r>
            <a:r>
              <a:rPr lang="en-US" altLang="zh-CN" smtClean="0"/>
              <a:t>     dog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03318" y="2465357"/>
            <a:ext cx="1098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clever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17256" y="2386849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long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668361" y="2386849"/>
            <a:ext cx="1125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walks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18342" y="3662527"/>
            <a:ext cx="22204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stayed/talked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39087" y="3734516"/>
            <a:ext cx="19127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sat </a:t>
            </a:r>
            <a:r>
              <a:rPr lang="en-US" altLang="zh-CN" smtClean="0"/>
              <a:t>    down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911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395298"/>
              </p:ext>
            </p:extLst>
          </p:nvPr>
        </p:nvGraphicFramePr>
        <p:xfrm>
          <a:off x="331566" y="1388720"/>
          <a:ext cx="11524279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005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defTabSz="808038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5830888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useful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有用的　　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show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电视或广播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节目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defTabSz="808038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5830888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*presenter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电视或广播节目的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主持人</a:t>
                      </a:r>
                      <a:r>
                        <a:rPr lang="zh-CN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endParaRPr lang="en-US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defTabSz="808038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5830888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blind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失明的，瞎的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deaf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失聪的，聋的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听到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defTabSz="808038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5830888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宾格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fire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火灾，失火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defTabSz="808038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5830888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*firefighter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消防队员</a:t>
                      </a:r>
                      <a:r>
                        <a:rPr lang="zh-CN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</a:t>
                      </a:r>
                      <a:r>
                        <a:rPr lang="en-US" sz="105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*sausage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香肠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defTabSz="808038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5830888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友好的，善意的，体贴的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69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843691"/>
              </p:ext>
            </p:extLst>
          </p:nvPr>
        </p:nvGraphicFramePr>
        <p:xfrm>
          <a:off x="331566" y="1361808"/>
          <a:ext cx="11524279" cy="2005704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005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37225" algn="l"/>
                          <a:tab pos="81089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lot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许多，大量　　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hot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热狗　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37225" algn="l"/>
                          <a:tab pos="81089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sit down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坐下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TV show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电视节目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37225" algn="l"/>
                          <a:tab pos="81089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fly to the moon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飞向月球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ride a bike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骑自行车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0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085440"/>
              </p:ext>
            </p:extLst>
          </p:nvPr>
        </p:nvGraphicFramePr>
        <p:xfrm>
          <a:off x="331566" y="1532736"/>
          <a:ext cx="11524279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33364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105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There’s a TV show about dogs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有一个关于狗的电视节目。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是介词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关于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这本书是关于动物的。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作为介词时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还可意为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大约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大概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用于表示近似的数量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时间或程度等。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five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clock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大约五点了。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27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221793"/>
              </p:ext>
            </p:extLst>
          </p:nvPr>
        </p:nvGraphicFramePr>
        <p:xfrm>
          <a:off x="331566" y="1124744"/>
          <a:ext cx="11524279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33364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105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Dogs are very useful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狗是非常有用的。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useful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是形容词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有用的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其动词形式为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 can’t see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他看不见。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的结果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则强调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的过程。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tree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她能看见树上的那只鸟。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looking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tree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她正在看树上的那只鸟。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This dog helps him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这条狗帮了他。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982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527184"/>
              </p:ext>
            </p:extLst>
          </p:nvPr>
        </p:nvGraphicFramePr>
        <p:xfrm>
          <a:off x="331566" y="872330"/>
          <a:ext cx="11524279" cy="507695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50769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105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Here is your dinner, hot dogs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这是你们的晚餐，热狗。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本句中的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是一个常用的倒装结构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用于表示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这里有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。正常语序是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dinner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here,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hot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dogs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使用倒装是为了强调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here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这个地点状语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同时也使句子更具表现力。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This girl can’t carry the bag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Her friend helps her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这个女孩拎不动包。她的朋友帮了她。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7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Xiaoyong can carry a desk, but Lanlan can’t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小勇能搬动一张课桌，但是兰兰不能。</a:t>
                      </a:r>
                      <a:endParaRPr lang="zh-CN" alt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159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908942"/>
              </p:ext>
            </p:extLst>
          </p:nvPr>
        </p:nvGraphicFramePr>
        <p:xfrm>
          <a:off x="331566" y="1316712"/>
          <a:ext cx="11524279" cy="4056504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40565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形容词作表语的用法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形容词作表语，放在系动词之后，表明主语的特征和性质。例如：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is clever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他很聪明。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girl is deaf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这个女孩耳聋。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有些形容词通常只能作表语，被称为表语形容词，如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afraid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害怕的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,alone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独自的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,asleep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睡着的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,awake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醒着的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54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4885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科技馆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里有许多机器人在表演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有什么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功能呢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从方框中选择合适的选项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完成表格。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49113"/>
            <a:ext cx="9550776" cy="707611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708852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show about robots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this robot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Number 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carry heavy bags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can’t swim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that robot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Number 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do housework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can’t do homework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robot is Number 3 and it looks like a dog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run fast and play football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can’t play basketball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robot is Number 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cook food and make juice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can’t sit down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these robots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4646" y="1601705"/>
            <a:ext cx="3689666" cy="542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2383</Words>
  <Application>Microsoft Office PowerPoint</Application>
  <PresentationFormat>自定义</PresentationFormat>
  <Paragraphs>161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仿宋</vt:lpstr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427</cp:revision>
  <dcterms:created xsi:type="dcterms:W3CDTF">2020-11-06T05:24:00Z</dcterms:created>
  <dcterms:modified xsi:type="dcterms:W3CDTF">2025-06-16T01:24:58Z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